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7" r:id="rId8"/>
    <p:sldId id="266" r:id="rId9"/>
    <p:sldId id="268" r:id="rId10"/>
    <p:sldId id="263" r:id="rId11"/>
    <p:sldId id="264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391"/>
    <a:srgbClr val="BA9982"/>
    <a:srgbClr val="BAA1A5"/>
    <a:srgbClr val="66A1A5"/>
    <a:srgbClr val="D4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29" autoAdjust="0"/>
  </p:normalViewPr>
  <p:slideViewPr>
    <p:cSldViewPr snapToGrid="0">
      <p:cViewPr>
        <p:scale>
          <a:sx n="66" d="100"/>
          <a:sy n="66" d="100"/>
        </p:scale>
        <p:origin x="8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81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11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87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49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44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95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65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84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80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94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7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2B49-45DF-450E-ADF8-5EAD242DD71E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18878-C527-4B02-A919-4370E55CF0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15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1310185" y="728035"/>
            <a:ext cx="9945643" cy="1858105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8472382" y="2603590"/>
            <a:ext cx="3719618" cy="14073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36171" y="198541"/>
            <a:ext cx="10319657" cy="23876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Architectural" pitchFamily="2" charset="0"/>
              </a:rPr>
              <a:t>Архитектурное </a:t>
            </a:r>
            <a:r>
              <a:rPr lang="ru-RU" dirty="0">
                <a:latin typeface="Architectural" pitchFamily="2" charset="0"/>
              </a:rPr>
              <a:t>моделирование и визуализация с использованием компьютерной графики.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25311" y="272880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sz="4000" dirty="0" smtClean="0">
                <a:latin typeface="Architectural" pitchFamily="2" charset="0"/>
              </a:rPr>
              <a:t>Смирнова Полина</a:t>
            </a:r>
            <a:endParaRPr lang="ru-RU" sz="4000" dirty="0">
              <a:latin typeface="Architectural" pitchFamily="2" charset="0"/>
            </a:endParaRPr>
          </a:p>
          <a:p>
            <a:pPr algn="r"/>
            <a:r>
              <a:rPr lang="ru-RU" sz="4000" dirty="0" smtClean="0">
                <a:latin typeface="Architectural" pitchFamily="2" charset="0"/>
              </a:rPr>
              <a:t>Студентка 1ПИб-02-1оп-22</a:t>
            </a:r>
          </a:p>
        </p:txBody>
      </p:sp>
    </p:spTree>
    <p:extLst>
      <p:ext uri="{BB962C8B-B14F-4D97-AF65-F5344CB8AC3E}">
        <p14:creationId xmlns:p14="http://schemas.microsoft.com/office/powerpoint/2010/main" val="35907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43313" y="3033698"/>
            <a:ext cx="3464664" cy="3544523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668740" y="109183"/>
            <a:ext cx="11163869" cy="3167417"/>
            <a:chOff x="314793" y="160902"/>
            <a:chExt cx="11667941" cy="6060645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Скругленный прямоугольник 13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22C447C7-72B9-54BC-2854-F0EE4FD1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42" y="3276600"/>
            <a:ext cx="3099471" cy="309947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854890" y="3033698"/>
            <a:ext cx="5622877" cy="3653705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01A21B86-761B-70D7-572E-621FC3E2C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16610"/>
            <a:ext cx="5151120" cy="3219450"/>
          </a:xfrm>
          <a:prstGeom prst="rect">
            <a:avLst/>
          </a:prstGeom>
          <a:effectLst>
            <a:outerShdw blurRad="127000" dist="50800" dir="5400000" algn="ctr" rotWithShape="0">
              <a:srgbClr val="BF9391"/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39244" y="2379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err="1">
                <a:latin typeface="Architectural" pitchFamily="2" charset="0"/>
              </a:rPr>
              <a:t>ArchiCAD</a:t>
            </a:r>
            <a:endParaRPr lang="ru-RU" sz="4000" dirty="0">
              <a:latin typeface="Architectural" pitchFamily="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9243" y="928880"/>
            <a:ext cx="10797435" cy="262870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Одна из лучших программ для архитектурного проектирования, известная своей простотой, удобством и функциональностью является </a:t>
            </a:r>
            <a:r>
              <a:rPr lang="ru-RU" sz="2600" dirty="0" err="1"/>
              <a:t>ArchiCAD</a:t>
            </a:r>
            <a:r>
              <a:rPr lang="ru-RU" sz="2600" dirty="0"/>
              <a:t> - графический программный пакет САПР для архитекторов, созданный фирмой </a:t>
            </a:r>
            <a:r>
              <a:rPr lang="ru-RU" sz="2600" dirty="0" err="1"/>
              <a:t>Graphisoft</a:t>
            </a:r>
            <a:r>
              <a:rPr lang="ru-RU" sz="2600" dirty="0"/>
              <a:t> (Будапешт, Венгрия). Предназначен для проектирования архитектурно-строительных конструкций и решений, а также элементов ландшафта, мебели и т. п.</a:t>
            </a:r>
            <a:endParaRPr lang="ru-RU" sz="2600" dirty="0" smtClean="0">
              <a:latin typeface="Architectur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1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682388" y="109183"/>
            <a:ext cx="11163869" cy="2866029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2715904" y="2852382"/>
            <a:ext cx="6714699" cy="3889612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9243" y="928880"/>
            <a:ext cx="10797435" cy="262870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Практически все элементы </a:t>
            </a:r>
            <a:r>
              <a:rPr lang="ru-RU" sz="2600" dirty="0" err="1"/>
              <a:t>ArchiCAD</a:t>
            </a:r>
            <a:r>
              <a:rPr lang="ru-RU" sz="2600" dirty="0"/>
              <a:t> содержат трехмерную информацию. Благодаря этому можно «жить» в пространстве виртуальной архитектуры: изменять и дополнять модель здания, перемещаться по ней в реальном времени. Инструменты визуализации </a:t>
            </a:r>
            <a:r>
              <a:rPr lang="ru-RU" sz="2600" dirty="0" err="1"/>
              <a:t>ArchiCAD</a:t>
            </a:r>
            <a:r>
              <a:rPr lang="ru-RU" sz="2600" dirty="0"/>
              <a:t> позволяют заказчику увидеть проект вашими глазами.</a:t>
            </a:r>
            <a:endParaRPr lang="ru-RU" sz="2600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244" y="2379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err="1">
                <a:latin typeface="Architectural" pitchFamily="2" charset="0"/>
              </a:rPr>
              <a:t>ArchiCAD</a:t>
            </a:r>
            <a:endParaRPr lang="ru-RU" sz="4000" dirty="0">
              <a:latin typeface="Architectural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F406A776-C77C-EF05-5805-B86C6DB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732" y="3005831"/>
            <a:ext cx="6409943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711417" y="602668"/>
            <a:ext cx="11163869" cy="2866029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68272" y="1422365"/>
            <a:ext cx="10797435" cy="262870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Не существует одного универсального пути для 3D-визуализации любого вида. Существует множество способов, которые охватывают различные области применения, сроки реализации проектов и бюджеты.  </a:t>
            </a:r>
          </a:p>
          <a:p>
            <a:pPr algn="just"/>
            <a:r>
              <a:rPr lang="ru-RU" sz="2600" dirty="0"/>
              <a:t>Далее перечислены основные виды 3D-моделирования, </a:t>
            </a:r>
            <a:r>
              <a:rPr lang="ru-RU" sz="2600" dirty="0" smtClean="0"/>
              <a:t>которые необходимы для </a:t>
            </a:r>
            <a:r>
              <a:rPr lang="ru-RU" sz="2600" dirty="0"/>
              <a:t>любого проекта архитектурного моделирования. </a:t>
            </a:r>
            <a:endParaRPr lang="ru-RU" sz="2600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272" y="731480"/>
            <a:ext cx="755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rchitectural" pitchFamily="2" charset="0"/>
              </a:rPr>
              <a:t>Виды 3</a:t>
            </a:r>
            <a:r>
              <a:rPr lang="en-US" sz="4000" dirty="0">
                <a:latin typeface="Architectural" pitchFamily="2" charset="0"/>
              </a:rPr>
              <a:t>D-</a:t>
            </a:r>
            <a:r>
              <a:rPr lang="ru-RU" sz="4000" dirty="0">
                <a:latin typeface="Architectural" pitchFamily="2" charset="0"/>
              </a:rPr>
              <a:t>моделирования для архитектуры</a:t>
            </a:r>
          </a:p>
        </p:txBody>
      </p:sp>
    </p:spTree>
    <p:extLst>
      <p:ext uri="{BB962C8B-B14F-4D97-AF65-F5344CB8AC3E}">
        <p14:creationId xmlns:p14="http://schemas.microsoft.com/office/powerpoint/2010/main" val="139542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711417" y="602668"/>
            <a:ext cx="11163869" cy="3156532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68272" y="1427303"/>
            <a:ext cx="10797435" cy="262870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Если </a:t>
            </a:r>
            <a:r>
              <a:rPr lang="ru-RU" sz="2600" dirty="0" smtClean="0"/>
              <a:t>говорить о простом </a:t>
            </a:r>
            <a:r>
              <a:rPr lang="ru-RU" sz="2600" dirty="0"/>
              <a:t>и </a:t>
            </a:r>
            <a:r>
              <a:rPr lang="ru-RU" sz="2600" dirty="0" smtClean="0"/>
              <a:t>эффективном инструменте </a:t>
            </a:r>
            <a:r>
              <a:rPr lang="ru-RU" sz="2600" dirty="0"/>
              <a:t>для создания быстрой </a:t>
            </a:r>
            <a:r>
              <a:rPr lang="ru-RU" sz="2600" dirty="0" smtClean="0"/>
              <a:t>презентации </a:t>
            </a:r>
            <a:r>
              <a:rPr lang="ru-RU" sz="2600" dirty="0"/>
              <a:t>дизайна, то </a:t>
            </a:r>
            <a:r>
              <a:rPr lang="ru-RU" sz="2600" dirty="0" err="1"/>
              <a:t>wireframe</a:t>
            </a:r>
            <a:r>
              <a:rPr lang="ru-RU" sz="2600" dirty="0"/>
              <a:t> это тот инструмент, с которым стоит идти. </a:t>
            </a:r>
            <a:r>
              <a:rPr lang="ru-RU" sz="2600" dirty="0" smtClean="0"/>
              <a:t>Тут </a:t>
            </a:r>
            <a:r>
              <a:rPr lang="ru-RU" sz="2600" dirty="0"/>
              <a:t>также </a:t>
            </a:r>
            <a:r>
              <a:rPr lang="ru-RU" sz="2600" dirty="0" smtClean="0"/>
              <a:t>можно </a:t>
            </a:r>
            <a:r>
              <a:rPr lang="ru-RU" sz="2600" dirty="0"/>
              <a:t>встретить модельное название </a:t>
            </a:r>
            <a:r>
              <a:rPr lang="ru-RU" sz="2600" dirty="0" err="1"/>
              <a:t>edge</a:t>
            </a:r>
            <a:r>
              <a:rPr lang="ru-RU" sz="2600" dirty="0"/>
              <a:t>, но в целом это одно и то же. </a:t>
            </a:r>
            <a:r>
              <a:rPr lang="ru-RU" sz="2600" dirty="0" err="1"/>
              <a:t>Wireframe</a:t>
            </a:r>
            <a:r>
              <a:rPr lang="ru-RU" sz="2600" dirty="0"/>
              <a:t> подразумевает очерчивание 3D-объекта и заполнение пространства между линиями или "проводами" с помощью </a:t>
            </a:r>
            <a:r>
              <a:rPr lang="ru-RU" sz="2600" dirty="0" err="1"/>
              <a:t>polygons</a:t>
            </a:r>
            <a:r>
              <a:rPr lang="ru-RU" sz="2600" dirty="0"/>
              <a:t>. </a:t>
            </a:r>
            <a:endParaRPr lang="ru-RU" sz="2600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272" y="731480"/>
            <a:ext cx="755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rchitectural" pitchFamily="2" charset="0"/>
              </a:rPr>
              <a:t>Проволочный каркас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557485" y="3276601"/>
            <a:ext cx="6110513" cy="3581400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30" y="3464478"/>
            <a:ext cx="5734326" cy="32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35429" y="377371"/>
            <a:ext cx="11439857" cy="5384799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68272" y="1427303"/>
            <a:ext cx="10797435" cy="262870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Архитекторы и дизайнеры используют 3D CAD-моделирование для создания 3D-чертежей чего угодно - от простых домов до небоскребов. Дело в том, что Автоматизированное проектирование (CAD) использует сложный алгоритм для превращения двухмерных чертежей в трехмерные конструкции. </a:t>
            </a:r>
          </a:p>
          <a:p>
            <a:pPr algn="just"/>
            <a:r>
              <a:rPr lang="ru-RU" sz="2600" dirty="0"/>
              <a:t>Модели CAD математически точны что делает их идеальными для визуализации экстерьера. Так, дизайнеры могут легко внедрять материалы, менять цвета и добавлять любые элементы дизайна. Неудивительно, что ты найдешь CAD-моделирование, используемое в самых разных услуги по визуализации экстерьера.</a:t>
            </a:r>
            <a:endParaRPr lang="ru-RU" sz="2600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272" y="731480"/>
            <a:ext cx="755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chitectural" pitchFamily="2" charset="0"/>
              </a:rPr>
              <a:t>3D CAD-</a:t>
            </a:r>
            <a:r>
              <a:rPr lang="ru-RU" sz="4000" dirty="0">
                <a:latin typeface="Architectural" pitchFamily="2" charset="0"/>
              </a:rPr>
              <a:t>моделирование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7744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35429" y="172911"/>
            <a:ext cx="11439857" cy="2586719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68272" y="1109904"/>
            <a:ext cx="10797435" cy="262870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BIM расшифровывается как информационные модели зданий и является самым старым типом 3D-моделирования. Это также один из самых интеллектуальных и сложных типов, который позволяют архитекторам, инженерам и строителям вместе работать над одним проектом. </a:t>
            </a:r>
            <a:endParaRPr lang="ru-RU" sz="2600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272" y="414081"/>
            <a:ext cx="755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chitectural" pitchFamily="2" charset="0"/>
              </a:rPr>
              <a:t>BIM-</a:t>
            </a:r>
            <a:r>
              <a:rPr lang="ru-RU" sz="4000" dirty="0">
                <a:latin typeface="Architectural" pitchFamily="2" charset="0"/>
              </a:rPr>
              <a:t>моделирование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002508" y="2976508"/>
            <a:ext cx="6441743" cy="3881492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89" y="3175680"/>
            <a:ext cx="6110515" cy="34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35429" y="172911"/>
            <a:ext cx="11439857" cy="4511631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68272" y="1109904"/>
            <a:ext cx="10797435" cy="262870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Причина, по которой BIM так популярен в архитектурном моделировании, заключается в том, что он позволяет дизайнерам генерировать и редактировать как физические, так и функциональные особенности проекта. </a:t>
            </a:r>
          </a:p>
          <a:p>
            <a:pPr algn="just"/>
            <a:r>
              <a:rPr lang="ru-RU" sz="2600" dirty="0"/>
              <a:t>Кроме того, в отличие от любого другого архитектурного CGI, он позволяет тебе работать над всем зданием и интерьером, включая пространственные отношения, инфраструктуру, освещение и т.д. Следовательно, BIM является универсальным с точки зрения всех этапов планирования и строительства.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272" y="414081"/>
            <a:ext cx="755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chitectural" pitchFamily="2" charset="0"/>
              </a:rPr>
              <a:t>BIM-</a:t>
            </a:r>
            <a:r>
              <a:rPr lang="ru-RU" sz="4000" dirty="0">
                <a:latin typeface="Architectural" pitchFamily="2" charset="0"/>
              </a:rPr>
              <a:t>моделирование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460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35429" y="172911"/>
            <a:ext cx="11439857" cy="4917704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68272" y="1109904"/>
            <a:ext cx="10797435" cy="398071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Чтобы наилучшим образом продемонстрировать продающие моменты дизайна и представить проект инвесторам, дизайнеры прибегают к интерьерному 3D-моделированию. Никаких технических тонкостей. Просто делаешь общий вид дизайна великолепным. Она включает в себя размещение контекстуального декора, настройку света и цветов, создание предметов мебели, и т.д</a:t>
            </a:r>
            <a:r>
              <a:rPr lang="ru-RU" sz="2600" dirty="0" smtClean="0"/>
              <a:t>.</a:t>
            </a:r>
            <a:endParaRPr lang="ru-RU" sz="2600" dirty="0"/>
          </a:p>
          <a:p>
            <a:pPr algn="just"/>
            <a:r>
              <a:rPr lang="ru-RU" sz="2600" dirty="0"/>
              <a:t>Поскольку дизайн интерьера - это самый большой пункт продажи, который выдаёт наибольшую ценность, его стоит осветить отдельно. Вот почему услуги по визуализации интерьера тоже находятся на пике популярности.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272" y="414081"/>
            <a:ext cx="755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chitectural" pitchFamily="2" charset="0"/>
              </a:rPr>
              <a:t>3D-</a:t>
            </a:r>
            <a:r>
              <a:rPr lang="ru-RU" sz="4000" dirty="0">
                <a:latin typeface="Architectural" pitchFamily="2" charset="0"/>
              </a:rPr>
              <a:t>моделирование интерьера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595583" y="4421876"/>
            <a:ext cx="4094328" cy="3002528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21" y="4609678"/>
            <a:ext cx="3736276" cy="27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35429" y="172910"/>
            <a:ext cx="11439857" cy="5927639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68272" y="1109904"/>
            <a:ext cx="10797435" cy="398071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Хотя дизайн экстерьера в архитектурном моделировании имеет тот же принцип, что и интерьер, просто выглядеть великолепно недостаточно, чтобы привлечь инвесторов. Изображение должно не только выглядеть безупречно. Оно должно </a:t>
            </a:r>
            <a:r>
              <a:rPr lang="ru-RU" sz="2600" dirty="0" smtClean="0"/>
              <a:t>охватывать </a:t>
            </a:r>
            <a:r>
              <a:rPr lang="ru-RU" sz="2600" dirty="0"/>
              <a:t>пункты </a:t>
            </a:r>
            <a:r>
              <a:rPr lang="ru-RU" sz="2600" dirty="0" err="1"/>
              <a:t>экологичности</a:t>
            </a:r>
            <a:r>
              <a:rPr lang="ru-RU" sz="2600" dirty="0"/>
              <a:t>, оптимизации и инфраструктуры</a:t>
            </a:r>
            <a:r>
              <a:rPr lang="ru-RU" sz="2600" dirty="0" smtClean="0"/>
              <a:t>.</a:t>
            </a:r>
          </a:p>
          <a:p>
            <a:pPr algn="just"/>
            <a:r>
              <a:rPr lang="ru-RU" sz="2600" dirty="0"/>
              <a:t>При оформлении экстерьера недостаточно только убедить инвесторов приобрести недвижимость. Ты должен обеспечить практичность здания или дома. Таким образом, дизайнерам приходится оптимизировать сложные водопроводные, электрические и транспортные системы наряду с визуализацией качества материалов. </a:t>
            </a:r>
          </a:p>
          <a:p>
            <a:pPr algn="just"/>
            <a:r>
              <a:rPr lang="ru-RU" sz="2600" dirty="0"/>
              <a:t>Главная идея заключается в том, чтобы сделать CGI-визуальные образы убедительными.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272" y="414081"/>
            <a:ext cx="755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chitectural" pitchFamily="2" charset="0"/>
              </a:rPr>
              <a:t> CGI-</a:t>
            </a:r>
            <a:r>
              <a:rPr lang="ru-RU" sz="4000" dirty="0">
                <a:latin typeface="Architectural" pitchFamily="2" charset="0"/>
              </a:rPr>
              <a:t>моделирование экстерьера </a:t>
            </a:r>
          </a:p>
        </p:txBody>
      </p:sp>
    </p:spTree>
    <p:extLst>
      <p:ext uri="{BB962C8B-B14F-4D97-AF65-F5344CB8AC3E}">
        <p14:creationId xmlns:p14="http://schemas.microsoft.com/office/powerpoint/2010/main" val="41109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35429" y="172911"/>
            <a:ext cx="5269335" cy="1191866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8272" y="414081"/>
            <a:ext cx="755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chitectural" pitchFamily="2" charset="0"/>
              </a:rPr>
              <a:t> CGI-</a:t>
            </a:r>
            <a:r>
              <a:rPr lang="ru-RU" sz="4000" dirty="0">
                <a:latin typeface="Architectural" pitchFamily="2" charset="0"/>
              </a:rPr>
              <a:t>моделирование экстерьера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746914" y="1375970"/>
            <a:ext cx="8816453" cy="5202251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79" y="1605947"/>
            <a:ext cx="8358499" cy="47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314793" y="340405"/>
            <a:ext cx="11667941" cy="1286290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895833" y="3237328"/>
            <a:ext cx="5540991" cy="3463724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55299" y="1665968"/>
            <a:ext cx="4950824" cy="3547478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7785" y="340405"/>
            <a:ext cx="10976429" cy="1325563"/>
          </a:xfrm>
        </p:spPr>
        <p:txBody>
          <a:bodyPr>
            <a:normAutofit fontScale="90000"/>
          </a:bodyPr>
          <a:lstStyle/>
          <a:p>
            <a:pPr algn="just"/>
            <a:r>
              <a:rPr lang="ru-RU" dirty="0" smtClean="0">
                <a:latin typeface="Architectural" pitchFamily="2" charset="0"/>
              </a:rPr>
              <a:t>Компьютерная графика - </a:t>
            </a:r>
            <a:r>
              <a:rPr lang="ru-RU" sz="2900" dirty="0" smtClean="0">
                <a:latin typeface="+mn-lt"/>
              </a:rPr>
              <a:t>это </a:t>
            </a:r>
            <a:r>
              <a:rPr lang="ru-RU" sz="2900" dirty="0">
                <a:latin typeface="+mn-lt"/>
              </a:rPr>
              <a:t>область информатики, которая охватывает все стороны формирования изображений с помощью компьютера</a:t>
            </a:r>
            <a:r>
              <a:rPr lang="ru-RU" sz="2900" dirty="0" smtClean="0">
                <a:latin typeface="+mn-lt"/>
              </a:rPr>
              <a:t>.</a:t>
            </a:r>
            <a:endParaRPr lang="ru-RU" sz="29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94207FDC-6F17-030B-E272-B10DB9DAD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2784" y="3375751"/>
            <a:ext cx="5300902" cy="31672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9" y="1831975"/>
            <a:ext cx="4501244" cy="31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35429" y="172911"/>
            <a:ext cx="5269335" cy="1191866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31794" y="438257"/>
            <a:ext cx="755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latin typeface="Architectural" pitchFamily="2" charset="0"/>
              </a:rPr>
              <a:t>Вопросы? Благодарю за внимание!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924334" y="1375971"/>
            <a:ext cx="8557147" cy="5038478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64" y="1630123"/>
            <a:ext cx="8061204" cy="45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314793" y="217818"/>
            <a:ext cx="11572407" cy="6003729"/>
          </a:xfrm>
          <a:prstGeom prst="roundRect">
            <a:avLst/>
          </a:prstGeom>
          <a:noFill/>
          <a:ln w="76200">
            <a:solidFill>
              <a:srgbClr val="BF939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4793" y="246277"/>
            <a:ext cx="11667941" cy="60606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544961"/>
            <a:ext cx="109728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/>
              <a:t>На данный момент существует множество сфер применения компьютерной графики.</a:t>
            </a:r>
          </a:p>
          <a:p>
            <a:r>
              <a:rPr lang="ru-RU" sz="2600" dirty="0"/>
              <a:t>Научная графика</a:t>
            </a:r>
          </a:p>
          <a:p>
            <a:r>
              <a:rPr lang="ru-RU" sz="2600" dirty="0"/>
              <a:t>Деловая графика</a:t>
            </a:r>
          </a:p>
          <a:p>
            <a:r>
              <a:rPr lang="ru-RU" sz="2600" dirty="0"/>
              <a:t>Конструкторская графика</a:t>
            </a:r>
          </a:p>
          <a:p>
            <a:r>
              <a:rPr lang="ru-RU" sz="4000" dirty="0">
                <a:latin typeface="Architectural" pitchFamily="2" charset="0"/>
              </a:rPr>
              <a:t>Архитектура и </a:t>
            </a:r>
            <a:r>
              <a:rPr lang="ru-RU" sz="4000" dirty="0" smtClean="0">
                <a:latin typeface="Architectural" pitchFamily="2" charset="0"/>
              </a:rPr>
              <a:t>дизайн</a:t>
            </a:r>
          </a:p>
          <a:p>
            <a:r>
              <a:rPr lang="ru-RU" sz="2600" dirty="0"/>
              <a:t>Компьютерная живопись и иллюстративная графика</a:t>
            </a:r>
          </a:p>
          <a:p>
            <a:r>
              <a:rPr lang="ru-RU" sz="2600" dirty="0"/>
              <a:t>Компьютерная графика для кино и телевидения</a:t>
            </a:r>
          </a:p>
          <a:p>
            <a:r>
              <a:rPr lang="ru-RU" sz="2600" dirty="0"/>
              <a:t>Медицина</a:t>
            </a:r>
          </a:p>
          <a:p>
            <a:r>
              <a:rPr lang="ru-RU" sz="2600" dirty="0"/>
              <a:t>Компьютерные игры, системы виртуальной реальности</a:t>
            </a:r>
          </a:p>
          <a:p>
            <a:r>
              <a:rPr lang="ru-RU" sz="2600" dirty="0"/>
              <a:t>Спецэффекты, визуальные эффекты, цифровая кинематография и т.д</a:t>
            </a:r>
            <a:r>
              <a:rPr lang="ru-RU" sz="2600" dirty="0" smtClean="0">
                <a:latin typeface="Architectural" pitchFamily="2" charset="0"/>
              </a:rPr>
              <a:t>.</a:t>
            </a:r>
            <a:endParaRPr lang="ru-RU" sz="2600" dirty="0">
              <a:latin typeface="Architectural" pitchFamily="2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04" y="856806"/>
            <a:ext cx="3322796" cy="236287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16" y="1644683"/>
            <a:ext cx="5121084" cy="274953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9" b="98242" l="586" r="95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874" y="777656"/>
            <a:ext cx="2213335" cy="22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17" name="Группа 16"/>
          <p:cNvGrpSpPr/>
          <p:nvPr/>
        </p:nvGrpSpPr>
        <p:grpSpPr>
          <a:xfrm>
            <a:off x="314793" y="160902"/>
            <a:ext cx="11667941" cy="3551289"/>
            <a:chOff x="314793" y="160902"/>
            <a:chExt cx="11667941" cy="6060645"/>
          </a:xfrm>
        </p:grpSpPr>
        <p:sp>
          <p:nvSpPr>
            <p:cNvPr id="14" name="Скругленный прямоугольник 13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Скругленный прямоугольник 15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453651"/>
            <a:ext cx="10972800" cy="3413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dirty="0" smtClean="0">
                <a:latin typeface="Architectural" pitchFamily="2" charset="0"/>
              </a:rPr>
              <a:t>Компьютерная графика в строительстве и архитектуре - </a:t>
            </a:r>
            <a:r>
              <a:rPr lang="ru-RU" sz="2600" dirty="0" smtClean="0"/>
              <a:t>эффективное средство визуализации проектов. Она позволяет смоделировать архитектурный объект и оценить его преимущества более объективно, чем на основе чертежей или макетов, заранее внести все коррективы в организацию пространства. Трёхмерная визуализация и моделирование помогают наглядно и доступно показать все особенности принятых проектных решений. Благодаря трехмерному дизайну, заказчик сможет представить итог всей работы заранее.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682455" y="3368358"/>
            <a:ext cx="5923127" cy="3581400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48" y="3570204"/>
            <a:ext cx="5546942" cy="31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609600" y="3276600"/>
            <a:ext cx="7518400" cy="10196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/>
          <p:cNvGrpSpPr/>
          <p:nvPr/>
        </p:nvGrpSpPr>
        <p:grpSpPr>
          <a:xfrm>
            <a:off x="2182742" y="1122229"/>
            <a:ext cx="7694616" cy="4186750"/>
            <a:chOff x="314793" y="160902"/>
            <a:chExt cx="11667941" cy="6060645"/>
          </a:xfrm>
        </p:grpSpPr>
        <p:sp>
          <p:nvSpPr>
            <p:cNvPr id="9" name="Скругленный прямоугольник 8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74710" y="1466225"/>
            <a:ext cx="6974006" cy="716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dirty="0" smtClean="0">
                <a:latin typeface="Architectural" pitchFamily="2" charset="0"/>
              </a:rPr>
              <a:t>преимущества компьютерной графики в архитектуре: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30312" y="2470933"/>
            <a:ext cx="83457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600" dirty="0" smtClean="0"/>
              <a:t>Высокая скорость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600" dirty="0" smtClean="0"/>
              <a:t>Низкая стоимость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600" dirty="0" smtClean="0"/>
              <a:t>Доступность программного обеспечения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600" dirty="0" smtClean="0"/>
              <a:t>Универсальность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600" dirty="0"/>
              <a:t>Конвертируемая </a:t>
            </a:r>
            <a:r>
              <a:rPr lang="ru-RU" sz="2600" dirty="0" err="1"/>
              <a:t>форматность</a:t>
            </a:r>
            <a:r>
              <a:rPr lang="ru-RU" sz="2600" dirty="0"/>
              <a:t> результатов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600" dirty="0"/>
              <a:t>Возможность коллективного </a:t>
            </a:r>
            <a:r>
              <a:rPr lang="ru-RU" sz="2600" dirty="0" smtClean="0"/>
              <a:t>проектирования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22013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1548"/>
            <a:ext cx="12192000" cy="598932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191069" y="245659"/>
            <a:ext cx="12000931" cy="3441109"/>
            <a:chOff x="314793" y="160902"/>
            <a:chExt cx="11667941" cy="6060645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9065" y="333343"/>
            <a:ext cx="11511418" cy="37703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4000" dirty="0" smtClean="0">
                <a:latin typeface="Architectural" pitchFamily="2" charset="0"/>
              </a:rPr>
              <a:t>Например:</a:t>
            </a:r>
            <a:r>
              <a:rPr lang="ru-RU" sz="2600" dirty="0"/>
              <a:t> </a:t>
            </a:r>
            <a:r>
              <a:rPr lang="ru-RU" sz="2600" dirty="0" smtClean="0"/>
              <a:t>до </a:t>
            </a:r>
            <a:r>
              <a:rPr lang="ru-RU" sz="2600" dirty="0"/>
              <a:t>недавнего времени </a:t>
            </a:r>
            <a:r>
              <a:rPr lang="ru-RU" sz="2600" dirty="0" smtClean="0"/>
              <a:t>любые </a:t>
            </a:r>
            <a:r>
              <a:rPr lang="ru-RU" sz="2600" dirty="0"/>
              <a:t>серьёзные проекты </a:t>
            </a:r>
            <a:r>
              <a:rPr lang="ru-RU" sz="2600" dirty="0" smtClean="0"/>
              <a:t>не проходили </a:t>
            </a:r>
            <a:r>
              <a:rPr lang="ru-RU" sz="2600" dirty="0"/>
              <a:t>без каких-либо неожиданностей даже в странах с </a:t>
            </a:r>
            <a:r>
              <a:rPr lang="ru-RU" sz="2600" dirty="0" smtClean="0"/>
              <a:t>развитыми </a:t>
            </a:r>
            <a:r>
              <a:rPr lang="ru-RU" sz="2600" dirty="0"/>
              <a:t>строительными технологиями. В наше время </a:t>
            </a:r>
            <a:r>
              <a:rPr lang="ru-RU" sz="2600" dirty="0" smtClean="0"/>
              <a:t>строительные компании стали пользоваться системами инженерного проектирования с визуальным отображением</a:t>
            </a:r>
            <a:r>
              <a:rPr lang="ru-RU" sz="2600" dirty="0"/>
              <a:t>. Современные </a:t>
            </a:r>
            <a:r>
              <a:rPr lang="ru-RU" sz="2600" dirty="0" smtClean="0"/>
              <a:t>программы не </a:t>
            </a:r>
            <a:r>
              <a:rPr lang="ru-RU" sz="2600" dirty="0"/>
              <a:t>только совершают различные строительные расчёты, но и </a:t>
            </a:r>
            <a:r>
              <a:rPr lang="ru-RU" sz="2600" dirty="0" smtClean="0"/>
              <a:t>показывают, возможную </a:t>
            </a:r>
            <a:r>
              <a:rPr lang="ru-RU" sz="2600" dirty="0"/>
              <a:t>нагрузку на отдельные части конструкций, но и рассчитывают различные непредвиденные явления, связанные например с явлениями резонанса в процессе строительства.</a:t>
            </a:r>
            <a:endParaRPr lang="ru-RU" sz="2600" dirty="0">
              <a:effectLst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168787" y="3686767"/>
            <a:ext cx="4995081" cy="2918205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35" y="3763410"/>
            <a:ext cx="4762325" cy="26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395785" y="136478"/>
            <a:ext cx="11395881" cy="3268142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7282" y="1802337"/>
            <a:ext cx="10797435" cy="2628701"/>
          </a:xfrm>
        </p:spPr>
        <p:txBody>
          <a:bodyPr>
            <a:noAutofit/>
          </a:bodyPr>
          <a:lstStyle/>
          <a:p>
            <a:pPr algn="just"/>
            <a:r>
              <a:rPr lang="ru-RU" sz="2600" dirty="0" smtClean="0"/>
              <a:t>Количество </a:t>
            </a:r>
            <a:r>
              <a:rPr lang="ru-RU" sz="2600" dirty="0"/>
              <a:t>программного обеспечения - не единственный продукт эволюции архитектурного моделирования. Разнообразие дизайнов тоже выросло. Архитекторы и дизайнеры могут создавать пользовательские модели, панорамы, дизайн интерьера и экстерьера, а также анимацию.</a:t>
            </a:r>
            <a:endParaRPr lang="ru-RU" sz="2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97282" y="480787"/>
            <a:ext cx="10147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rchitectural" pitchFamily="2" charset="0"/>
              </a:rPr>
              <a:t>Архитектурное моделирование. Лучшие продукты для трехмерного архитектурного моделирования</a:t>
            </a:r>
          </a:p>
          <a:p>
            <a:endParaRPr lang="ru-RU" sz="4000" dirty="0">
              <a:latin typeface="Architectural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072" y="3404620"/>
            <a:ext cx="5117911" cy="28666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34" y="1638564"/>
            <a:ext cx="7961195" cy="59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05219" y="3548417"/>
            <a:ext cx="5281580" cy="3084395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1" y="3684449"/>
            <a:ext cx="5033749" cy="2750584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564429" y="527571"/>
            <a:ext cx="11063141" cy="2463430"/>
            <a:chOff x="314793" y="160902"/>
            <a:chExt cx="11667941" cy="6060645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6194651" y="2674961"/>
            <a:ext cx="5565772" cy="3002508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586" y="2835349"/>
            <a:ext cx="5332109" cy="2664024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7282" y="1396541"/>
            <a:ext cx="10797435" cy="2628701"/>
          </a:xfrm>
        </p:spPr>
        <p:txBody>
          <a:bodyPr>
            <a:noAutofit/>
          </a:bodyPr>
          <a:lstStyle/>
          <a:p>
            <a:pPr algn="just"/>
            <a:r>
              <a:rPr lang="ru-RU" sz="2600" dirty="0"/>
              <a:t>Как следует из названия, зритель может перемещаться по картинке, чтобы увидеть каждый угол проекта. Это намного лучше, чем неподвижные виды, поскольку погружает клиентов в панорамы и обеспечивает лучшее понимание дизайна.</a:t>
            </a:r>
            <a:endParaRPr lang="ru-RU" sz="2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97282" y="664623"/>
            <a:ext cx="10147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rchitectural" pitchFamily="2" charset="0"/>
              </a:rPr>
              <a:t>Интерактивные 3</a:t>
            </a:r>
            <a:r>
              <a:rPr lang="en-US" sz="4000" dirty="0">
                <a:latin typeface="Architectural" pitchFamily="2" charset="0"/>
              </a:rPr>
              <a:t>D-</a:t>
            </a:r>
            <a:r>
              <a:rPr lang="ru-RU" sz="4000" dirty="0">
                <a:latin typeface="Architectural" pitchFamily="2" charset="0"/>
              </a:rPr>
              <a:t>панорамы</a:t>
            </a:r>
          </a:p>
        </p:txBody>
      </p:sp>
    </p:spTree>
    <p:extLst>
      <p:ext uri="{BB962C8B-B14F-4D97-AF65-F5344CB8AC3E}">
        <p14:creationId xmlns:p14="http://schemas.microsoft.com/office/powerpoint/2010/main" val="40205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12192000" cy="5989320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564429" y="237995"/>
            <a:ext cx="11063141" cy="3216405"/>
            <a:chOff x="314793" y="160902"/>
            <a:chExt cx="11667941" cy="6060645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314793" y="160902"/>
              <a:ext cx="11667941" cy="60606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>
              <a:off x="314793" y="217818"/>
              <a:ext cx="11572407" cy="6003729"/>
            </a:xfrm>
            <a:prstGeom prst="roundRect">
              <a:avLst/>
            </a:prstGeom>
            <a:noFill/>
            <a:ln w="76200">
              <a:solidFill>
                <a:srgbClr val="BF939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chitectural" pitchFamily="2" charset="0"/>
              </a:rPr>
              <a:t>CG-</a:t>
            </a:r>
            <a:r>
              <a:rPr lang="ru-RU" sz="4000" dirty="0" smtClean="0">
                <a:latin typeface="Architectural" pitchFamily="2" charset="0"/>
              </a:rPr>
              <a:t>анимация</a:t>
            </a:r>
            <a:endParaRPr lang="ru-RU" sz="4000" dirty="0">
              <a:latin typeface="Architectural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5346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/>
              <a:t>Этот вариант - лучший, если ты хочешь, чтобы люди увидели, каково им будет передвигаться по будущему дому или зданию. </a:t>
            </a:r>
            <a:r>
              <a:rPr lang="ru-RU" sz="2600" b="1" dirty="0"/>
              <a:t>CG-анимации - это как видеоролики, показывающие тебе каждую особенность проекта</a:t>
            </a:r>
            <a:r>
              <a:rPr lang="ru-RU" sz="2600" dirty="0"/>
              <a:t>. Единственное отличие - сцена создана в трехмерном пространстве, еще предстоит построить ее в реальной жизни.  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695098" y="3647363"/>
            <a:ext cx="5658702" cy="3476883"/>
          </a:xfrm>
          <a:prstGeom prst="rect">
            <a:avLst/>
          </a:prstGeom>
          <a:solidFill>
            <a:srgbClr val="BF939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650" y="3871685"/>
            <a:ext cx="5311597" cy="29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859</Words>
  <Application>Microsoft Office PowerPoint</Application>
  <PresentationFormat>Широкоэкранный</PresentationFormat>
  <Paragraphs>55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Architectural</vt:lpstr>
      <vt:lpstr>Arial</vt:lpstr>
      <vt:lpstr>Calibri</vt:lpstr>
      <vt:lpstr>Calibri Light</vt:lpstr>
      <vt:lpstr>Wingdings</vt:lpstr>
      <vt:lpstr>Тема Office</vt:lpstr>
      <vt:lpstr>Архитектурное моделирование и визуализация с использованием компьютерной графики.</vt:lpstr>
      <vt:lpstr>Компьютерная графика - это область информатики, которая охватывает все стороны формирования изображений с помощью компьютера.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CG-анимация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Архитектурное моделирование и визуализация с использованием компьютерной графики.</dc:title>
  <dc:creator>Hp</dc:creator>
  <cp:lastModifiedBy>Hp</cp:lastModifiedBy>
  <cp:revision>34</cp:revision>
  <dcterms:created xsi:type="dcterms:W3CDTF">2024-03-13T19:36:00Z</dcterms:created>
  <dcterms:modified xsi:type="dcterms:W3CDTF">2024-03-19T07:23:27Z</dcterms:modified>
</cp:coreProperties>
</file>